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8" r:id="rId2"/>
    <p:sldId id="349" r:id="rId3"/>
    <p:sldId id="324" r:id="rId4"/>
    <p:sldId id="376" r:id="rId5"/>
    <p:sldId id="377" r:id="rId6"/>
    <p:sldId id="378" r:id="rId7"/>
    <p:sldId id="379" r:id="rId8"/>
    <p:sldId id="380" r:id="rId9"/>
    <p:sldId id="381" r:id="rId10"/>
    <p:sldId id="382" r:id="rId11"/>
    <p:sldId id="383" r:id="rId12"/>
    <p:sldId id="384" r:id="rId13"/>
    <p:sldId id="385" r:id="rId14"/>
    <p:sldId id="386" r:id="rId15"/>
    <p:sldId id="387" r:id="rId16"/>
    <p:sldId id="388" r:id="rId17"/>
    <p:sldId id="389" r:id="rId18"/>
    <p:sldId id="391" r:id="rId19"/>
    <p:sldId id="390" r:id="rId20"/>
    <p:sldId id="392" r:id="rId21"/>
    <p:sldId id="393" r:id="rId22"/>
    <p:sldId id="394" r:id="rId23"/>
    <p:sldId id="395" r:id="rId24"/>
    <p:sldId id="396" r:id="rId25"/>
    <p:sldId id="397" r:id="rId26"/>
    <p:sldId id="398" r:id="rId27"/>
    <p:sldId id="399" r:id="rId28"/>
    <p:sldId id="400" r:id="rId29"/>
  </p:sldIdLst>
  <p:sldSz cx="9144000" cy="5143500" type="screen16x9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2" d="100"/>
          <a:sy n="142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A0333-74D9-49DB-B71E-526D62824D8A}" type="datetimeFigureOut">
              <a:rPr lang="ru-RU" smtClean="0"/>
              <a:pPr/>
              <a:t>15.09.25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59F8B-1CD7-4050-9515-48CCA3B975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99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E59F8B-1CD7-4050-9515-48CCA3B975D0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192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3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15.09.25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15.09.25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15.09.25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15.09.25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8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151336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0" y="1631158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15.09.25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15.09.25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15.09.25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04789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15.09.25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2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15.09.25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15.09.25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15.09.25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857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6CA94-F493-4E0A-AEDF-E2DEA669BFF6}" type="datetimeFigureOut">
              <a:rPr lang="ru-RU" smtClean="0"/>
              <a:pPr/>
              <a:t>15.09.25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резентация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7498" cy="51137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-2.jpg"/>
          <p:cNvPicPr>
            <a:picLocks noChangeAspect="1"/>
          </p:cNvPicPr>
          <p:nvPr/>
        </p:nvPicPr>
        <p:blipFill rotWithShape="1">
          <a:blip r:embed="rId2" cstate="print"/>
          <a:srcRect l="-352" t="-312" r="1160" b="48308"/>
          <a:stretch/>
        </p:blipFill>
        <p:spPr>
          <a:xfrm>
            <a:off x="0" y="32390"/>
            <a:ext cx="9123109" cy="265938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18868" y="2283718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</a:rPr>
              <a:t>Обучение франкоговорящих русскому языку:</a:t>
            </a:r>
            <a:endParaRPr lang="ru-RU" sz="2800" i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</a:rPr>
              <a:t>трудности и пути их преодоления</a:t>
            </a:r>
            <a:endParaRPr lang="ru-RU" sz="2800" b="1" i="1" dirty="0">
              <a:solidFill>
                <a:schemeClr val="accent1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605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444" y="84355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Особенности обучения фонетике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11445"/>
            <a:ext cx="5535017" cy="2894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760" y="3127792"/>
            <a:ext cx="1790920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4856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555526"/>
            <a:ext cx="748883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Работа по формированию фонетических навыков включает следующие этапы:</a:t>
            </a:r>
          </a:p>
          <a:p>
            <a:pPr algn="ctr"/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dirty="0"/>
              <a:t>1) демонстрация звука (диктор / преподаватель),</a:t>
            </a:r>
          </a:p>
          <a:p>
            <a:r>
              <a:rPr lang="ru-RU" sz="2400" dirty="0"/>
              <a:t>2) постановка звука (объяснение способов его произношения),</a:t>
            </a:r>
          </a:p>
          <a:p>
            <a:r>
              <a:rPr lang="ru-RU" sz="2400" dirty="0"/>
              <a:t>3) закрепление употребления звука (тренировочные упражнения),</a:t>
            </a:r>
          </a:p>
          <a:p>
            <a:r>
              <a:rPr lang="ru-RU" sz="2400" dirty="0"/>
              <a:t>4) выход в речевую деятельность.</a:t>
            </a:r>
          </a:p>
          <a:p>
            <a:endParaRPr lang="ru-RU" sz="2400" b="1" dirty="0">
              <a:solidFill>
                <a:schemeClr val="accent1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155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3131840" y="261000"/>
            <a:ext cx="3240360" cy="468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155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444" y="843558"/>
            <a:ext cx="80370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Самые эффективные приёмы постановки звуков: </a:t>
            </a:r>
          </a:p>
          <a:p>
            <a:pPr algn="ctr"/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latin typeface="+mj-lt"/>
              </a:rPr>
              <a:t>прием опоры на ощутимые моменты артикуляции</a:t>
            </a:r>
          </a:p>
          <a:p>
            <a:endParaRPr lang="ru-RU" sz="2400" dirty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+mj-lt"/>
                <a:cs typeface="Arial" pitchFamily="34" charset="0"/>
              </a:rPr>
              <a:t>    звуки-помощники</a:t>
            </a:r>
          </a:p>
        </p:txBody>
      </p:sp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355726"/>
            <a:ext cx="3809256" cy="2544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1155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843558"/>
            <a:ext cx="81369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Ощутимые моменты артикуляции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ru-RU" sz="2400" dirty="0"/>
              <a:t>это положение языка, форма губ, раствор рта, вибрируют ли голосовые связки, характер воздушной струи.</a:t>
            </a:r>
          </a:p>
          <a:p>
            <a:endParaRPr lang="ru-RU" sz="2400" dirty="0">
              <a:solidFill>
                <a:schemeClr val="accent1">
                  <a:lumMod val="50000"/>
                </a:schemeClr>
              </a:solidFill>
              <a:latin typeface="+mj-lt"/>
              <a:cs typeface="Arial" pitchFamily="34" charset="0"/>
            </a:endParaRPr>
          </a:p>
          <a:p>
            <a:endParaRPr lang="ru-RU" sz="2400" dirty="0">
              <a:solidFill>
                <a:schemeClr val="accent1">
                  <a:lumMod val="50000"/>
                </a:schemeClr>
              </a:solidFill>
              <a:latin typeface="+mj-lt"/>
              <a:cs typeface="Arial" pitchFamily="34" charset="0"/>
            </a:endParaRP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Звуки помощники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ru-RU" sz="2400" dirty="0"/>
              <a:t>это звуки, которые стоят рядом и помогают правильному произнесению.</a:t>
            </a:r>
            <a:endParaRPr lang="ru-RU" sz="2400" dirty="0">
              <a:latin typeface="+mj-lt"/>
              <a:cs typeface="Arial" pitchFamily="34" charset="0"/>
            </a:endParaRPr>
          </a:p>
          <a:p>
            <a:endParaRPr lang="ru-RU" sz="2400" dirty="0">
              <a:solidFill>
                <a:schemeClr val="accent1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14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03758"/>
            <a:ext cx="3312368" cy="4744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014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4188" y="699542"/>
            <a:ext cx="80370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Редукция гласных звуков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1403648" y="1448192"/>
            <a:ext cx="6912218" cy="1959213"/>
          </a:xfrm>
          <a:prstGeom prst="rect">
            <a:avLst/>
          </a:prstGeom>
        </p:spPr>
      </p:pic>
      <p:pic>
        <p:nvPicPr>
          <p:cNvPr id="4" name="Рисунок 3"/>
          <p:cNvPicPr/>
          <p:nvPr/>
        </p:nvPicPr>
        <p:blipFill>
          <a:blip r:embed="rId3"/>
          <a:stretch>
            <a:fillRect/>
          </a:stretch>
        </p:blipFill>
        <p:spPr>
          <a:xfrm>
            <a:off x="3851920" y="3579862"/>
            <a:ext cx="2664296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14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3080" y="572068"/>
            <a:ext cx="8280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Оглушение звонких и озвончение глухих согласных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2627784" y="1203598"/>
            <a:ext cx="3774916" cy="869549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2339752" y="2175706"/>
            <a:ext cx="1940034" cy="1260140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4"/>
          <a:stretch>
            <a:fillRect/>
          </a:stretch>
        </p:blipFill>
        <p:spPr>
          <a:xfrm>
            <a:off x="4644008" y="2073147"/>
            <a:ext cx="1995475" cy="1398703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5"/>
          <a:stretch>
            <a:fillRect/>
          </a:stretch>
        </p:blipFill>
        <p:spPr>
          <a:xfrm>
            <a:off x="1979712" y="3723878"/>
            <a:ext cx="6984776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998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6940" y="987574"/>
            <a:ext cx="785754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Русское ударение</a:t>
            </a:r>
          </a:p>
          <a:p>
            <a:pPr algn="ctr"/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ru-RU" sz="2400" dirty="0"/>
              <a:t>Русское словесное ударение является </a:t>
            </a:r>
            <a:r>
              <a:rPr lang="ru-RU" sz="2400" b="1" dirty="0"/>
              <a:t>разноместным</a:t>
            </a:r>
            <a:r>
              <a:rPr lang="ru-RU" sz="2400" dirty="0"/>
              <a:t> и </a:t>
            </a:r>
            <a:r>
              <a:rPr lang="ru-RU" sz="2400" b="1" dirty="0"/>
              <a:t>подвижным</a:t>
            </a:r>
            <a:r>
              <a:rPr lang="ru-RU" sz="2400" dirty="0"/>
              <a:t>. Это значит, что в ударной позиции может оказаться любой слог в составе слова. Ударение может перемещаться с одной морфемы на другую в ходе склонения, спряжения и т.д.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87998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8800" y="411510"/>
            <a:ext cx="80370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Знакомим учащихся с ударением через усвоение основных ритмических моделей русского слова. </a:t>
            </a:r>
          </a:p>
          <a:p>
            <a:pPr algn="just"/>
            <a:r>
              <a:rPr lang="ru-RU" sz="2400" b="1" dirty="0"/>
              <a:t>Под ритмической моделью </a:t>
            </a:r>
            <a:r>
              <a:rPr lang="ru-RU" sz="2400" dirty="0"/>
              <a:t>понимается количество слогов в слове и определённое место ударения, которое задаёт соотношение между слогами. </a:t>
            </a:r>
          </a:p>
          <a:p>
            <a:pPr algn="just"/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763688" y="2427734"/>
            <a:ext cx="6120680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998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6940" y="555526"/>
            <a:ext cx="80370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Особенности обучения русской грамматике:</a:t>
            </a:r>
          </a:p>
          <a:p>
            <a:pPr algn="ctr"/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определение рода имён существительных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691680" y="2110236"/>
            <a:ext cx="6492984" cy="206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998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2267744" y="627534"/>
            <a:ext cx="4896544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874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531932"/>
            <a:ext cx="82444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Русские падежи</a:t>
            </a:r>
          </a:p>
          <a:p>
            <a:pPr algn="ctr"/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2400" b="1" dirty="0"/>
              <a:t>Предложный падеж (статическое местонахождение)</a:t>
            </a:r>
          </a:p>
          <a:p>
            <a:pPr algn="just"/>
            <a:endParaRPr lang="ru-RU" sz="2400" b="1" dirty="0"/>
          </a:p>
          <a:p>
            <a:pPr algn="ctr"/>
            <a:r>
              <a:rPr lang="ru-RU" sz="2400" b="1" dirty="0"/>
              <a:t>Винительный падеж (место направления движения субъекта)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353" y="1779662"/>
            <a:ext cx="410406" cy="1050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1324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1259632" y="267494"/>
            <a:ext cx="6696744" cy="2664296"/>
          </a:xfrm>
          <a:prstGeom prst="rect">
            <a:avLst/>
          </a:prstGeom>
        </p:spPr>
      </p:pic>
      <p:pic>
        <p:nvPicPr>
          <p:cNvPr id="3" name="Рисунок 2"/>
          <p:cNvPicPr/>
          <p:nvPr/>
        </p:nvPicPr>
        <p:blipFill>
          <a:blip r:embed="rId3"/>
          <a:stretch>
            <a:fillRect/>
          </a:stretch>
        </p:blipFill>
        <p:spPr>
          <a:xfrm>
            <a:off x="1593012" y="2928156"/>
            <a:ext cx="6336704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9831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971600" y="699542"/>
            <a:ext cx="7920880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040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267494"/>
            <a:ext cx="799288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Предложный падеж объекта мысли и речи</a:t>
            </a:r>
          </a:p>
          <a:p>
            <a:pPr algn="ctr"/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ru-RU" sz="2200" dirty="0"/>
              <a:t>Некоторые русские глаголы, управляющие предложным и винительным падежами, соответствуют французским глаголам, имеющим только одно управление, например: </a:t>
            </a:r>
          </a:p>
          <a:p>
            <a:pPr algn="just"/>
            <a:r>
              <a:rPr lang="ru-RU" sz="2200" dirty="0"/>
              <a:t>думать о ком? о чём? – </a:t>
            </a:r>
            <a:r>
              <a:rPr lang="ru-RU" sz="2200" dirty="0" err="1"/>
              <a:t>penser</a:t>
            </a:r>
            <a:r>
              <a:rPr lang="ru-RU" sz="2200" dirty="0"/>
              <a:t> à, </a:t>
            </a:r>
          </a:p>
          <a:p>
            <a:pPr algn="just"/>
            <a:r>
              <a:rPr lang="ru-RU" sz="2200" dirty="0"/>
              <a:t>мечтать о ком? о чём? – </a:t>
            </a:r>
            <a:r>
              <a:rPr lang="ru-RU" sz="2200" dirty="0" err="1"/>
              <a:t>rever</a:t>
            </a:r>
            <a:r>
              <a:rPr lang="ru-RU" sz="2200" dirty="0"/>
              <a:t> à; </a:t>
            </a:r>
          </a:p>
          <a:p>
            <a:pPr algn="just"/>
            <a:r>
              <a:rPr lang="ru-RU" sz="2200" dirty="0"/>
              <a:t>помнить/вспомнить о ком? о чём? / кого? что? – </a:t>
            </a:r>
            <a:r>
              <a:rPr lang="ru-RU" sz="2200" dirty="0" err="1"/>
              <a:t>se</a:t>
            </a:r>
            <a:r>
              <a:rPr lang="ru-RU" sz="2200" dirty="0"/>
              <a:t> </a:t>
            </a:r>
            <a:r>
              <a:rPr lang="ru-RU" sz="2200" dirty="0" err="1"/>
              <a:t>souvenir</a:t>
            </a:r>
            <a:r>
              <a:rPr lang="ru-RU" sz="2200" dirty="0"/>
              <a:t> </a:t>
            </a:r>
            <a:r>
              <a:rPr lang="ru-RU" sz="2200" dirty="0" err="1"/>
              <a:t>de</a:t>
            </a:r>
            <a:r>
              <a:rPr lang="ru-RU" sz="2200" dirty="0"/>
              <a:t>; рассказывать о ком? о чём? что? – </a:t>
            </a:r>
            <a:r>
              <a:rPr lang="ru-RU" sz="2200" dirty="0" err="1"/>
              <a:t>raconteur</a:t>
            </a:r>
            <a:r>
              <a:rPr lang="ru-RU" sz="2200" dirty="0"/>
              <a:t> </a:t>
            </a:r>
            <a:r>
              <a:rPr lang="ru-RU" sz="2200" dirty="0" err="1"/>
              <a:t>qch</a:t>
            </a:r>
            <a:r>
              <a:rPr lang="ru-RU" sz="2200" dirty="0"/>
              <a:t>, </a:t>
            </a:r>
            <a:r>
              <a:rPr lang="ru-RU" sz="2200" dirty="0" err="1"/>
              <a:t>reciter</a:t>
            </a:r>
            <a:r>
              <a:rPr lang="ru-RU" sz="2200" dirty="0"/>
              <a:t> </a:t>
            </a:r>
            <a:r>
              <a:rPr lang="ru-RU" sz="2200" dirty="0" err="1"/>
              <a:t>qch</a:t>
            </a:r>
            <a:r>
              <a:rPr lang="ru-RU" sz="2200" dirty="0"/>
              <a:t>; забывать о ком? о чём? / кого? что? – </a:t>
            </a:r>
            <a:r>
              <a:rPr lang="ru-RU" sz="2200" dirty="0" err="1"/>
              <a:t>oublier</a:t>
            </a:r>
            <a:r>
              <a:rPr lang="ru-RU" sz="2200" dirty="0"/>
              <a:t> </a:t>
            </a:r>
            <a:r>
              <a:rPr lang="ru-RU" sz="2200" dirty="0" err="1"/>
              <a:t>qn</a:t>
            </a:r>
            <a:r>
              <a:rPr lang="ru-RU" sz="2200" dirty="0"/>
              <a:t>, </a:t>
            </a:r>
            <a:r>
              <a:rPr lang="ru-RU" sz="2200" dirty="0" err="1"/>
              <a:t>qch</a:t>
            </a:r>
            <a:r>
              <a:rPr lang="ru-RU" sz="2200" dirty="0"/>
              <a:t>; </a:t>
            </a:r>
          </a:p>
          <a:p>
            <a:pPr algn="just"/>
            <a:r>
              <a:rPr lang="ru-RU" sz="2200" dirty="0"/>
              <a:t>слышать о ком? о чём? – </a:t>
            </a:r>
            <a:r>
              <a:rPr lang="ru-RU" sz="2200" dirty="0" err="1"/>
              <a:t>entendre</a:t>
            </a:r>
            <a:r>
              <a:rPr lang="ru-RU" sz="2200" dirty="0"/>
              <a:t> </a:t>
            </a:r>
            <a:r>
              <a:rPr lang="ru-RU" sz="2200" dirty="0" err="1"/>
              <a:t>parler</a:t>
            </a:r>
            <a:r>
              <a:rPr lang="ru-RU" sz="2200" dirty="0"/>
              <a:t>; </a:t>
            </a:r>
          </a:p>
          <a:p>
            <a:pPr algn="just"/>
            <a:r>
              <a:rPr lang="ru-RU" sz="2200" dirty="0"/>
              <a:t>писать о ком? о чём? – </a:t>
            </a:r>
            <a:r>
              <a:rPr lang="ru-RU" sz="2200" dirty="0" err="1"/>
              <a:t>écrire</a:t>
            </a:r>
            <a:r>
              <a:rPr lang="ru-RU" sz="2200" dirty="0"/>
              <a:t>; </a:t>
            </a:r>
          </a:p>
          <a:p>
            <a:pPr algn="just"/>
            <a:r>
              <a:rPr lang="ru-RU" sz="2200" dirty="0"/>
              <a:t>говорить о ком? о чём? – </a:t>
            </a:r>
            <a:r>
              <a:rPr lang="ru-RU" sz="2200" dirty="0" err="1"/>
              <a:t>parler</a:t>
            </a:r>
            <a:r>
              <a:rPr lang="ru-RU" sz="2200" dirty="0"/>
              <a:t> </a:t>
            </a:r>
            <a:r>
              <a:rPr lang="ru-RU" sz="2200" dirty="0" err="1"/>
              <a:t>de</a:t>
            </a:r>
            <a:r>
              <a:rPr lang="ru-RU" sz="2200" dirty="0"/>
              <a:t>, à; </a:t>
            </a:r>
          </a:p>
          <a:p>
            <a:pPr algn="just"/>
            <a:r>
              <a:rPr lang="ru-RU" sz="2200" dirty="0"/>
              <a:t>читать о ком? о чём? – </a:t>
            </a:r>
            <a:r>
              <a:rPr lang="ru-RU" sz="2200" dirty="0" err="1"/>
              <a:t>lire</a:t>
            </a:r>
            <a:r>
              <a:rPr lang="ru-RU" sz="2200" dirty="0"/>
              <a:t>.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093862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11511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2400" dirty="0"/>
              <a:t>При изучении этого проблемного аспекта упражнения могут выглядеть так: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31640" y="1271470"/>
            <a:ext cx="7272808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380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1403648" y="267494"/>
            <a:ext cx="6840760" cy="2232248"/>
          </a:xfrm>
          <a:prstGeom prst="rect">
            <a:avLst/>
          </a:prstGeom>
        </p:spPr>
      </p:pic>
      <p:pic>
        <p:nvPicPr>
          <p:cNvPr id="3" name="Рисунок 2"/>
          <p:cNvPicPr/>
          <p:nvPr/>
        </p:nvPicPr>
        <p:blipFill>
          <a:blip r:embed="rId3"/>
          <a:stretch>
            <a:fillRect/>
          </a:stretch>
        </p:blipFill>
        <p:spPr>
          <a:xfrm>
            <a:off x="1331640" y="2571750"/>
            <a:ext cx="7416824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2206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98144" y="1376851"/>
            <a:ext cx="698477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Глаголы СВ и НСВ</a:t>
            </a:r>
          </a:p>
          <a:p>
            <a:pPr algn="ctr"/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ru-RU" sz="2400" dirty="0"/>
              <a:t>Объяснение этой темы целесообразно начать с наглядности и наблюдения.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991" y="1923678"/>
            <a:ext cx="410406" cy="1050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13750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1907704" y="123478"/>
            <a:ext cx="5976664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55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1259632" y="123478"/>
            <a:ext cx="7776864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3205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9502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Далее наблюдаем над употреблением глаголов НСВ и СВ в живой речи: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15616" y="1170499"/>
            <a:ext cx="7344816" cy="753179"/>
          </a:xfrm>
          <a:prstGeom prst="rect">
            <a:avLst/>
          </a:prstGeom>
        </p:spPr>
      </p:pic>
      <p:pic>
        <p:nvPicPr>
          <p:cNvPr id="4" name="Рисунок 3"/>
          <p:cNvPicPr/>
          <p:nvPr/>
        </p:nvPicPr>
        <p:blipFill>
          <a:blip r:embed="rId3"/>
          <a:stretch>
            <a:fillRect/>
          </a:stretch>
        </p:blipFill>
        <p:spPr>
          <a:xfrm>
            <a:off x="1079612" y="2067694"/>
            <a:ext cx="7524836" cy="71360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71600" y="3075807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Затем выполняем тренировочные упражнения, где нужно выбрать и употребить в правильной форме необходимый глагол.</a:t>
            </a:r>
          </a:p>
        </p:txBody>
      </p:sp>
    </p:spTree>
    <p:extLst>
      <p:ext uri="{BB962C8B-B14F-4D97-AF65-F5344CB8AC3E}">
        <p14:creationId xmlns:p14="http://schemas.microsoft.com/office/powerpoint/2010/main" val="8907757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09764" y="1203598"/>
            <a:ext cx="31102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Глаголы движения</a:t>
            </a:r>
          </a:p>
        </p:txBody>
      </p:sp>
      <p:pic>
        <p:nvPicPr>
          <p:cNvPr id="1026" name="Picture 2" descr="tornister80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963" y="2041829"/>
            <a:ext cx="1154488" cy="1560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2" y="2206352"/>
            <a:ext cx="2347742" cy="1444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92507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339502"/>
            <a:ext cx="777686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Особенности русских глаголов движения:</a:t>
            </a:r>
          </a:p>
          <a:p>
            <a:pPr algn="ctr"/>
            <a:endParaRPr lang="ru-RU" sz="2400" dirty="0"/>
          </a:p>
          <a:p>
            <a:pPr algn="just"/>
            <a:r>
              <a:rPr lang="ru-RU" sz="2400" dirty="0"/>
              <a:t>1. В русском языке существует различие в употреблении глаголов, обозначающих передвижение пешком и на транспорте (идти – ехать).</a:t>
            </a:r>
          </a:p>
          <a:p>
            <a:pPr algn="just"/>
            <a:r>
              <a:rPr lang="ru-RU" sz="2400" dirty="0"/>
              <a:t>2. Русские глаголы движения можно разделить на две большие группы, обозначающие однонаправленное и разнонаправленное движение (идти – ходить, ехать – ездить).</a:t>
            </a:r>
          </a:p>
          <a:p>
            <a:pPr algn="just"/>
            <a:r>
              <a:rPr lang="ru-RU" sz="2400" dirty="0"/>
              <a:t>3. В русском языке имеется разветвлённая система глаголов движения с префиксами.</a:t>
            </a:r>
          </a:p>
        </p:txBody>
      </p:sp>
    </p:spTree>
    <p:extLst>
      <p:ext uri="{BB962C8B-B14F-4D97-AF65-F5344CB8AC3E}">
        <p14:creationId xmlns:p14="http://schemas.microsoft.com/office/powerpoint/2010/main" val="2133328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54564"/>
            <a:ext cx="81022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Хорошими помощниками при изучении темы «Глаголы движения с приставками» могут стать </a:t>
            </a:r>
          </a:p>
          <a:p>
            <a:pPr algn="ctr"/>
            <a:r>
              <a:rPr lang="ru-RU" sz="2400" dirty="0"/>
              <a:t>грамматические таблицы и наглядность.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254893"/>
            <a:ext cx="5184576" cy="3786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02537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635646"/>
            <a:ext cx="7772400" cy="1102519"/>
          </a:xfrm>
        </p:spPr>
        <p:txBody>
          <a:bodyPr/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СПАСИБО ЗА ВНИМАНИЕ!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3147814"/>
            <a:ext cx="7776864" cy="1745329"/>
          </a:xfrm>
        </p:spPr>
        <p:txBody>
          <a:bodyPr>
            <a:normAutofit lnSpcReduction="10000"/>
          </a:bodyPr>
          <a:lstStyle/>
          <a:p>
            <a:pPr algn="l">
              <a:spcBef>
                <a:spcPts val="0"/>
              </a:spcBef>
            </a:pPr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r">
              <a:spcBef>
                <a:spcPts val="0"/>
              </a:spcBef>
            </a:pP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Автор презентации: </a:t>
            </a:r>
          </a:p>
          <a:p>
            <a:pPr algn="r">
              <a:spcBef>
                <a:spcPts val="0"/>
              </a:spcBef>
            </a:pP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кандидат филологических наук, </a:t>
            </a:r>
          </a:p>
          <a:p>
            <a:pPr algn="r">
              <a:spcBef>
                <a:spcPts val="0"/>
              </a:spcBef>
            </a:pP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доцент кафедры русского языка как  иностранного</a:t>
            </a:r>
          </a:p>
          <a:p>
            <a:pPr algn="r">
              <a:spcBef>
                <a:spcPts val="0"/>
              </a:spcBef>
            </a:pP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ФГБОУ ВО «ЛГПУ имени П.П. Семенова-Тян-Шанского»</a:t>
            </a:r>
          </a:p>
          <a:p>
            <a:pPr algn="r">
              <a:spcBef>
                <a:spcPts val="0"/>
              </a:spcBef>
            </a:pP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ШКУРАТ ЛИЛИЯ СЕРГЕЕВНА</a:t>
            </a:r>
          </a:p>
          <a:p>
            <a:pPr algn="l">
              <a:spcBef>
                <a:spcPts val="0"/>
              </a:spcBef>
            </a:pPr>
            <a:endParaRPr lang="ru-RU" sz="1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6202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3286</TotalTime>
  <Words>532</Words>
  <Application>Microsoft Office PowerPoint</Application>
  <PresentationFormat>Экран (16:9)</PresentationFormat>
  <Paragraphs>66</Paragraphs>
  <Slides>28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1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ФГБОУ ВПО ЛГПУ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User</cp:lastModifiedBy>
  <cp:revision>274</cp:revision>
  <dcterms:created xsi:type="dcterms:W3CDTF">2019-08-27T07:13:11Z</dcterms:created>
  <dcterms:modified xsi:type="dcterms:W3CDTF">2025-09-15T09:07:02Z</dcterms:modified>
</cp:coreProperties>
</file>