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8" r:id="rId2"/>
    <p:sldId id="349" r:id="rId3"/>
    <p:sldId id="324" r:id="rId4"/>
    <p:sldId id="376" r:id="rId5"/>
    <p:sldId id="377" r:id="rId6"/>
    <p:sldId id="378" r:id="rId7"/>
    <p:sldId id="379" r:id="rId8"/>
    <p:sldId id="380" r:id="rId9"/>
    <p:sldId id="381" r:id="rId10"/>
    <p:sldId id="382" r:id="rId11"/>
    <p:sldId id="383" r:id="rId12"/>
    <p:sldId id="384" r:id="rId13"/>
    <p:sldId id="386" r:id="rId14"/>
    <p:sldId id="387" r:id="rId15"/>
    <p:sldId id="388" r:id="rId16"/>
    <p:sldId id="389" r:id="rId17"/>
    <p:sldId id="391" r:id="rId18"/>
    <p:sldId id="390" r:id="rId19"/>
    <p:sldId id="392" r:id="rId20"/>
    <p:sldId id="393" r:id="rId21"/>
    <p:sldId id="400" r:id="rId22"/>
  </p:sldIdLst>
  <p:sldSz cx="9144000" cy="5143500" type="screen16x9"/>
  <p:notesSz cx="6858000" cy="9144000"/>
  <p:photoAlbum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786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FA0333-74D9-49DB-B71E-526D62824D8A}" type="datetimeFigureOut">
              <a:rPr lang="ru-RU" smtClean="0"/>
              <a:pPr/>
              <a:t>20.09.2025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E59F8B-1CD7-4050-9515-48CCA3B975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4599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E59F8B-1CD7-4050-9515-48CCA3B975D0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601920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3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6CA94-F493-4E0A-AEDF-E2DEA669BFF6}" type="datetimeFigureOut">
              <a:rPr lang="ru-RU" smtClean="0"/>
              <a:pPr/>
              <a:t>20.09.2025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92E12-D4AD-4C40-9A18-B084696CD3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6CA94-F493-4E0A-AEDF-E2DEA669BFF6}" type="datetimeFigureOut">
              <a:rPr lang="ru-RU" smtClean="0"/>
              <a:pPr/>
              <a:t>20.09.2025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92E12-D4AD-4C40-9A18-B084696CD3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6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6CA94-F493-4E0A-AEDF-E2DEA669BFF6}" type="datetimeFigureOut">
              <a:rPr lang="ru-RU" smtClean="0"/>
              <a:pPr/>
              <a:t>20.09.2025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92E12-D4AD-4C40-9A18-B084696CD3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6CA94-F493-4E0A-AEDF-E2DEA669BFF6}" type="datetimeFigureOut">
              <a:rPr lang="ru-RU" smtClean="0"/>
              <a:pPr/>
              <a:t>20.09.2025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92E12-D4AD-4C40-9A18-B084696CD3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6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8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0" y="1151336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0" y="1631158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6CA94-F493-4E0A-AEDF-E2DEA669BFF6}" type="datetimeFigureOut">
              <a:rPr lang="ru-RU" smtClean="0"/>
              <a:pPr/>
              <a:t>20.09.2025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92E12-D4AD-4C40-9A18-B084696CD3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6CA94-F493-4E0A-AEDF-E2DEA669BFF6}" type="datetimeFigureOut">
              <a:rPr lang="ru-RU" smtClean="0"/>
              <a:pPr/>
              <a:t>20.09.2025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92E12-D4AD-4C40-9A18-B084696CD3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6CA94-F493-4E0A-AEDF-E2DEA669BFF6}" type="datetimeFigureOut">
              <a:rPr lang="ru-RU" smtClean="0"/>
              <a:pPr/>
              <a:t>20.09.2025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92E12-D4AD-4C40-9A18-B084696CD3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5" y="204789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5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6CA94-F493-4E0A-AEDF-E2DEA669BFF6}" type="datetimeFigureOut">
              <a:rPr lang="ru-RU" smtClean="0"/>
              <a:pPr/>
              <a:t>20.09.2025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92E12-D4AD-4C40-9A18-B084696CD3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2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6CA94-F493-4E0A-AEDF-E2DEA669BFF6}" type="datetimeFigureOut">
              <a:rPr lang="ru-RU" smtClean="0"/>
              <a:pPr/>
              <a:t>20.09.2025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92E12-D4AD-4C40-9A18-B084696CD3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6CA94-F493-4E0A-AEDF-E2DEA669BFF6}" type="datetimeFigureOut">
              <a:rPr lang="ru-RU" smtClean="0"/>
              <a:pPr/>
              <a:t>20.09.2025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92E12-D4AD-4C40-9A18-B084696CD3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6CA94-F493-4E0A-AEDF-E2DEA669BFF6}" type="datetimeFigureOut">
              <a:rPr lang="ru-RU" smtClean="0"/>
              <a:pPr/>
              <a:t>20.09.2025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92E12-D4AD-4C40-9A18-B084696CD3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80"/>
            <a:ext cx="8229600" cy="8572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C6CA94-F493-4E0A-AEDF-E2DEA669BFF6}" type="datetimeFigureOut">
              <a:rPr lang="ru-RU" smtClean="0"/>
              <a:pPr/>
              <a:t>20.09.2025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192E12-D4AD-4C40-9A18-B084696CD3F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Презентация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97498" cy="511375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резентация-2.jpg"/>
          <p:cNvPicPr>
            <a:picLocks noChangeAspect="1"/>
          </p:cNvPicPr>
          <p:nvPr/>
        </p:nvPicPr>
        <p:blipFill rotWithShape="1">
          <a:blip r:embed="rId2" cstate="print"/>
          <a:srcRect l="-352" t="-312" r="1160" b="48308"/>
          <a:stretch/>
        </p:blipFill>
        <p:spPr>
          <a:xfrm>
            <a:off x="0" y="32390"/>
            <a:ext cx="9123109" cy="265938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18868" y="2283718"/>
            <a:ext cx="756084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</a:rPr>
              <a:t>Языковые расхождения в системах французского и русского языков как основа  для эффективного обучения </a:t>
            </a:r>
            <a:r>
              <a:rPr lang="ru-RU" sz="2800" b="1" i="1" dirty="0" err="1" smtClean="0">
                <a:solidFill>
                  <a:schemeClr val="accent1">
                    <a:lumMod val="50000"/>
                  </a:schemeClr>
                </a:solidFill>
              </a:rPr>
              <a:t>франкофонных</a:t>
            </a:r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</a:rPr>
              <a:t> обучающихся методике преподавания РКИ (фонетический и лексический аспекты)</a:t>
            </a:r>
            <a:endParaRPr lang="ru-RU" sz="2800" b="1" i="1" dirty="0">
              <a:solidFill>
                <a:schemeClr val="accent1">
                  <a:lumMod val="50000"/>
                </a:schemeClr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10605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 rot="10800000" flipV="1">
            <a:off x="971600" y="716732"/>
            <a:ext cx="72008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Фонемный состав русского языка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: 5 гласных фонем и 37 согласных фонем.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Фонемный</a:t>
            </a:r>
            <a:r>
              <a:rPr kumimoji="0" lang="ru-RU" sz="2800" b="0" i="0" u="sng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состав </a:t>
            </a:r>
            <a:r>
              <a:rPr kumimoji="0" lang="ru-RU" sz="2800" b="0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французского языка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: 15 гласных фонем и 20 согласных фонем.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64856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555526"/>
            <a:ext cx="74888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400" b="1" dirty="0">
              <a:solidFill>
                <a:schemeClr val="accent1">
                  <a:lumMod val="50000"/>
                </a:schemeClr>
              </a:solidFill>
              <a:latin typeface="+mj-lt"/>
              <a:cs typeface="Arial" pitchFamily="34" charset="0"/>
            </a:endParaRPr>
          </a:p>
        </p:txBody>
      </p:sp>
      <p:sp>
        <p:nvSpPr>
          <p:cNvPr id="26625" name="Rectangle 1"/>
          <p:cNvSpPr>
            <a:spLocks noChangeArrowheads="1"/>
          </p:cNvSpPr>
          <p:nvPr/>
        </p:nvSpPr>
        <p:spPr bwMode="auto">
          <a:xfrm rot="10800000" flipV="1">
            <a:off x="971600" y="477615"/>
            <a:ext cx="7920880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Консонантизм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Русский язык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допускает скопления согласных.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Ср.: окончания прилагательных и причастий: 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строгие, красного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; существительных: 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столы, столами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; глаголов: 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ходила, ходите 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и др.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Французский язык</a:t>
            </a:r>
            <a:r>
              <a:rPr kumimoji="0" lang="ru-RU" b="0" i="0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избегает скопления согласных, однако некоторому повышению консонантной насыщенности французской речи способствует следующие факторы: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а) выпадение гласных,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élision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 (</a:t>
            </a:r>
            <a:r>
              <a:rPr kumimoji="0" lang="ru-RU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qu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’, </a:t>
            </a:r>
            <a:r>
              <a:rPr kumimoji="0" lang="ru-RU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j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’, </a:t>
            </a:r>
            <a:r>
              <a:rPr kumimoji="0" lang="ru-RU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l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’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и т.п.)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б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возможность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произнесения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согласных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в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 Liaison </a:t>
            </a:r>
            <a:r>
              <a:rPr kumimoji="0" lang="fr-FR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(mes amis, grand arbre, fait-il du sport?);</a:t>
            </a:r>
            <a:endParaRPr kumimoji="0" lang="ru-RU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в) появление согласных при грамматических изменениях (например, при образовании женского рода: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lent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– </a:t>
            </a:r>
            <a:r>
              <a:rPr kumimoji="0" lang="ru-RU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lente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).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911550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 rot="10800000" flipV="1">
            <a:off x="971600" y="1233701"/>
            <a:ext cx="792088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Различительные признаки фонем в двух языках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Р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яды согласных: губные, переднеязычные, среднеязычные, заднеязычные, увулярные.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Исключение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: увулярный [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r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] французского языка.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91155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899592" y="854786"/>
            <a:ext cx="7992888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u="sng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С</a:t>
            </a:r>
            <a:r>
              <a:rPr kumimoji="0" lang="ru-RU" sz="2800" b="0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пособ образования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согласных: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русский язык более разнообразен, чем французский язык: аффрикаты [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ц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, ч’], дрожащий сонант [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р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] (соответствующий звук во французском языке </a:t>
            </a:r>
            <a:r>
              <a:rPr kumimoji="0" lang="fr-FR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r roul</a:t>
            </a:r>
            <a:r>
              <a:rPr kumimoji="0" lang="ru-RU" sz="28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é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не является нормативным).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911550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843558"/>
            <a:ext cx="81369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accent1">
                  <a:lumMod val="50000"/>
                </a:schemeClr>
              </a:solidFill>
              <a:latin typeface="+mj-lt"/>
              <a:cs typeface="Arial" pitchFamily="34" charset="0"/>
            </a:endParaRPr>
          </a:p>
          <a:p>
            <a:endParaRPr lang="ru-RU" sz="2400" dirty="0">
              <a:solidFill>
                <a:schemeClr val="accent1">
                  <a:lumMod val="50000"/>
                </a:schemeClr>
              </a:solidFill>
              <a:latin typeface="+mj-lt"/>
              <a:cs typeface="Arial" pitchFamily="34" charset="0"/>
            </a:endParaRPr>
          </a:p>
          <a:p>
            <a:endParaRPr lang="ru-RU" sz="2400" dirty="0">
              <a:solidFill>
                <a:schemeClr val="accent1">
                  <a:lumMod val="50000"/>
                </a:schemeClr>
              </a:solidFill>
              <a:latin typeface="+mj-lt"/>
              <a:cs typeface="Arial" pitchFamily="34" charset="0"/>
            </a:endParaRPr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899592" y="961320"/>
            <a:ext cx="7992888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Участие голоса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Шумные: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lang="ru-RU" sz="28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во французском языке </a:t>
            </a:r>
            <a:r>
              <a:rPr lang="ru-RU" sz="28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6 пар </a:t>
            </a:r>
            <a:r>
              <a:rPr lang="ru-RU" sz="28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фонем (</a:t>
            </a:r>
            <a:r>
              <a:rPr lang="en-US" sz="28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p</a:t>
            </a:r>
            <a:r>
              <a:rPr lang="ru-RU" sz="28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-</a:t>
            </a:r>
            <a:r>
              <a:rPr lang="en-US" sz="28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b</a:t>
            </a:r>
            <a:r>
              <a:rPr lang="ru-RU" sz="28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, </a:t>
            </a:r>
            <a:r>
              <a:rPr lang="en-US" sz="28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t</a:t>
            </a:r>
            <a:r>
              <a:rPr lang="ru-RU" sz="28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-</a:t>
            </a:r>
            <a:r>
              <a:rPr lang="en-US" sz="28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d</a:t>
            </a:r>
            <a:r>
              <a:rPr lang="ru-RU" sz="28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, </a:t>
            </a:r>
            <a:r>
              <a:rPr lang="en-US" sz="28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k</a:t>
            </a:r>
            <a:r>
              <a:rPr lang="ru-RU" sz="28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-</a:t>
            </a:r>
            <a:r>
              <a:rPr lang="en-US" sz="28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g</a:t>
            </a:r>
            <a:r>
              <a:rPr lang="ru-RU" sz="28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, </a:t>
            </a:r>
            <a:r>
              <a:rPr lang="en-US" sz="28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f</a:t>
            </a:r>
            <a:r>
              <a:rPr lang="ru-RU" sz="28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-</a:t>
            </a:r>
            <a:r>
              <a:rPr lang="en-US" sz="28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v</a:t>
            </a:r>
            <a:r>
              <a:rPr lang="ru-RU" sz="28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, </a:t>
            </a:r>
            <a:r>
              <a:rPr lang="en-US" sz="28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s</a:t>
            </a:r>
            <a:r>
              <a:rPr lang="ru-RU" sz="28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-</a:t>
            </a:r>
            <a:r>
              <a:rPr lang="en-US" sz="28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z</a:t>
            </a:r>
            <a:r>
              <a:rPr lang="ru-RU" sz="28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, </a:t>
            </a:r>
            <a:r>
              <a:rPr lang="en-US" sz="2800" i="1" dirty="0" err="1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ch</a:t>
            </a:r>
            <a:r>
              <a:rPr lang="ru-RU" sz="28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-</a:t>
            </a:r>
            <a:r>
              <a:rPr lang="en-US" sz="28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g</a:t>
            </a:r>
            <a:r>
              <a:rPr lang="ru-RU" sz="28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), в русском </a:t>
            </a:r>
            <a:r>
              <a:rPr lang="ru-RU" sz="28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– 10 пар </a:t>
            </a:r>
            <a:r>
              <a:rPr lang="ru-RU" sz="28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(</a:t>
            </a:r>
            <a:r>
              <a:rPr lang="ru-RU" sz="2800" i="1" dirty="0" err="1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п-б</a:t>
            </a:r>
            <a:r>
              <a:rPr lang="ru-RU" sz="28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, </a:t>
            </a:r>
            <a:r>
              <a:rPr lang="ru-RU" sz="2800" i="1" dirty="0" err="1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п’-б</a:t>
            </a:r>
            <a:r>
              <a:rPr lang="ru-RU" sz="28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’, </a:t>
            </a:r>
            <a:r>
              <a:rPr lang="ru-RU" sz="2800" i="1" dirty="0" err="1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т-д</a:t>
            </a:r>
            <a:r>
              <a:rPr lang="ru-RU" sz="28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, </a:t>
            </a:r>
            <a:r>
              <a:rPr lang="ru-RU" sz="2800" i="1" dirty="0" err="1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т’-д</a:t>
            </a:r>
            <a:r>
              <a:rPr lang="ru-RU" sz="28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’, </a:t>
            </a:r>
            <a:r>
              <a:rPr lang="ru-RU" sz="2800" i="1" dirty="0" err="1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к-г</a:t>
            </a:r>
            <a:r>
              <a:rPr lang="ru-RU" sz="28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, </a:t>
            </a:r>
            <a:r>
              <a:rPr lang="ru-RU" sz="2800" i="1" dirty="0" err="1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к’-г</a:t>
            </a:r>
            <a:r>
              <a:rPr lang="ru-RU" sz="28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’, </a:t>
            </a:r>
            <a:r>
              <a:rPr lang="ru-RU" sz="2800" i="1" dirty="0" err="1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ф-в</a:t>
            </a:r>
            <a:r>
              <a:rPr lang="ru-RU" sz="28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, </a:t>
            </a:r>
            <a:r>
              <a:rPr lang="ru-RU" sz="2800" i="1" dirty="0" err="1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ф’-в</a:t>
            </a:r>
            <a:r>
              <a:rPr lang="ru-RU" sz="28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’, </a:t>
            </a:r>
            <a:r>
              <a:rPr lang="ru-RU" sz="2800" i="1" dirty="0" err="1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с-з</a:t>
            </a:r>
            <a:r>
              <a:rPr lang="ru-RU" sz="28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, </a:t>
            </a:r>
            <a:r>
              <a:rPr lang="ru-RU" sz="2800" i="1" dirty="0" err="1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с’-з</a:t>
            </a:r>
            <a:r>
              <a:rPr lang="ru-RU" sz="28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’</a:t>
            </a:r>
            <a:r>
              <a:rPr lang="ru-RU" sz="28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).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Сонанты: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во французском языке</a:t>
            </a:r>
            <a:r>
              <a:rPr kumimoji="0" lang="ru-RU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–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8, в русском – 9, в том числе 4 палатализованных.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2014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971600" y="344254"/>
            <a:ext cx="792088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Палатальность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Важный дифференциальный признак в системе русских согласных</a:t>
            </a:r>
            <a:r>
              <a:rPr kumimoji="0" lang="ru-RU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(затрагивает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15 пар фонем).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dirty="0" smtClean="0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Во французском языке роль палатализации неизмеримо меньше. Большинство французских согласных фонем – твердые;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[ʃ,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η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, Ʒ,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l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] – мягкие.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20142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971600" y="605517"/>
            <a:ext cx="792088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Позиционные изменения согласных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1. Количественное изменение согласных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В обоих языках</a:t>
            </a:r>
            <a:r>
              <a:rPr kumimoji="0" lang="ru-RU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– </a:t>
            </a:r>
            <a:r>
              <a:rPr lang="ru-RU" sz="28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долгие </a:t>
            </a:r>
            <a:r>
              <a:rPr lang="ru-RU" sz="2800" i="1" dirty="0" err="1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геминированные</a:t>
            </a:r>
            <a:r>
              <a:rPr lang="ru-RU" sz="28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согласные </a:t>
            </a:r>
            <a:r>
              <a:rPr lang="ru-RU" sz="28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п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ри ассимиляции, на стыке слов и морфем, а также в результате выпадения промежуточных гласных (напр.: </a:t>
            </a:r>
            <a:r>
              <a:rPr kumimoji="0" lang="en-US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je </a:t>
            </a:r>
            <a:r>
              <a:rPr kumimoji="0" lang="en-US" sz="28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courrai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28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illisible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28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il</a:t>
            </a:r>
            <a:r>
              <a:rPr kumimoji="0" lang="en-US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l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’</a:t>
            </a:r>
            <a:r>
              <a:rPr kumimoji="0" lang="en-US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a vu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; отцы, сшить, без жены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).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20142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971600" y="116081"/>
            <a:ext cx="792088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2. Качественное изменение согласных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Лабиализация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согласного – свойственна обоим языкам (ср.: </a:t>
            </a:r>
            <a:r>
              <a:rPr kumimoji="0" lang="en-US" sz="20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tuer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и </a:t>
            </a:r>
            <a:r>
              <a:rPr kumimoji="0" lang="en-US" sz="20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tasse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; тюк и так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).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Палатализация –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отмечается в обоих языках, но в разных условиях: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-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французский язык: перед гласным [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i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],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реже перед [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y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] (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timide, dur, littérature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); [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k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g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] несколько смягчаются перед передним [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a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] (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car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20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gare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);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-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русский язык: палатализованные согласные представляют собой особые фонемы, а не варианты фонем.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Г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лухость-звонкость: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endParaRPr lang="ru-RU" sz="2000" dirty="0" smtClean="0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французский язык: в случаях ассимиляции согласных внутри слова или на стыке слов внутри ритмической группы: 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disgrace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[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dizgra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: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s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], </a:t>
            </a:r>
            <a:r>
              <a:rPr kumimoji="0" lang="en-US" sz="20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médecin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[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met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-], </a:t>
            </a:r>
            <a:r>
              <a:rPr kumimoji="0" lang="en-US" sz="20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obtenir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[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op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-]</a:t>
            </a:r>
            <a:r>
              <a:rPr lang="ru-RU" sz="20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;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-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русский язык: озвончение согласных встречается в тех же условиях, что и во французском, а оглушение – на конце слова (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бог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[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бох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], 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пруд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[прут], 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морковь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[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моркофь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].).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879984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971600" y="619162"/>
            <a:ext cx="792088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3. Полная редукция согласных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Французский язык:</a:t>
            </a:r>
            <a:r>
              <a:rPr kumimoji="0" lang="ru-RU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выпадение [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r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] и [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l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] на конце слова после согласных: </a:t>
            </a:r>
            <a:r>
              <a:rPr kumimoji="0" lang="en-US" sz="28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quat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en-US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re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en-US" sz="28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personnes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28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sur</a:t>
            </a:r>
            <a:r>
              <a:rPr kumimoji="0" lang="en-US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le </a:t>
            </a:r>
            <a:r>
              <a:rPr kumimoji="0" lang="en-US" sz="28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sab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en-US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le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ru-RU" sz="2800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(просторечие</a:t>
            </a:r>
            <a:r>
              <a:rPr kumimoji="0" lang="ru-RU" sz="2800" b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).</a:t>
            </a:r>
            <a:endParaRPr kumimoji="0" lang="ru-RU" sz="28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Русский язык: выпадение согласных встречается повсеместно (литературная и </a:t>
            </a:r>
            <a:r>
              <a:rPr lang="ru-RU" sz="28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разговорная речь):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со(л)</a:t>
            </a:r>
            <a:r>
              <a:rPr kumimoji="0" lang="ru-RU" sz="28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нце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28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праз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ru-RU" sz="28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д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)ник,</a:t>
            </a:r>
            <a:r>
              <a:rPr kumimoji="0" lang="ru-RU" sz="2800" b="0" i="1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8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ше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ru-RU" sz="28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стьд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ru-RU" sz="28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есят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, ко(г)да. </a:t>
            </a:r>
            <a:endParaRPr kumimoji="0" lang="ru-RU" sz="2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879984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971600" y="175265"/>
            <a:ext cx="7920880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Вокализм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Основное различие –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разная </a:t>
            </a:r>
            <a:r>
              <a:rPr kumimoji="0" lang="ru-RU" sz="2000" b="0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степень четкости их произнесения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Ф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ранцузский язык: </a:t>
            </a:r>
            <a:r>
              <a:rPr kumimoji="0" lang="en-US" sz="20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il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portrait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et </a:t>
            </a:r>
            <a:r>
              <a:rPr kumimoji="0" lang="en-US" sz="20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il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partait</a:t>
            </a:r>
            <a:r>
              <a:rPr lang="ru-RU" sz="20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.</a:t>
            </a:r>
            <a:endParaRPr lang="ru-RU" sz="2000" dirty="0" smtClean="0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Русский язык: 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молоко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 [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малако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].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u="sng" dirty="0" err="1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Назальность</a:t>
            </a:r>
            <a:r>
              <a:rPr lang="ru-RU" sz="20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– </a:t>
            </a:r>
            <a:r>
              <a:rPr lang="ru-RU" sz="20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тличительная особенностью французских гласных (ср.: 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bon – </a:t>
            </a:r>
            <a:r>
              <a:rPr kumimoji="0" lang="en-US" sz="20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bonne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, an – Anne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Долгота гласных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:.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Р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усский язык: как позиционный признак гласных и в ударном слоге.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Ф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ранцузский язык: историческая долгота (</a:t>
            </a:r>
            <a:r>
              <a:rPr kumimoji="0" lang="en-US" sz="20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ronde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t</a:t>
            </a:r>
            <a:r>
              <a:rPr kumimoji="0" lang="ru-RU" sz="20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ê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te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) и ритмическая (</a:t>
            </a:r>
            <a:r>
              <a:rPr kumimoji="0" lang="en-US" sz="20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fleuve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Louvre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20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gare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rose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).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879984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lang="ru-RU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sz="3600" b="1" dirty="0" smtClean="0">
                <a:solidFill>
                  <a:srgbClr val="000000"/>
                </a:solidFill>
                <a:latin typeface="+mn-lt"/>
                <a:ea typeface="Times New Roman" pitchFamily="18" charset="0"/>
                <a:cs typeface="Arial" pitchFamily="34" charset="0"/>
              </a:rPr>
              <a:t>Ударение</a:t>
            </a:r>
            <a:r>
              <a:rPr lang="ru-RU" sz="3600" b="1" dirty="0" smtClean="0">
                <a:latin typeface="+mn-lt"/>
                <a:ea typeface="Times New Roman" pitchFamily="18" charset="0"/>
                <a:cs typeface="Arial" pitchFamily="34" charset="0"/>
              </a:rPr>
              <a:t/>
            </a:r>
            <a:br>
              <a:rPr lang="ru-RU" sz="3600" b="1" dirty="0" smtClean="0">
                <a:latin typeface="+mn-lt"/>
                <a:ea typeface="Times New Roman" pitchFamily="18" charset="0"/>
                <a:cs typeface="Arial" pitchFamily="34" charset="0"/>
              </a:rPr>
            </a:br>
            <a:endParaRPr lang="ru-RU" sz="3600" b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900" b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Французский язык</a:t>
            </a: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ru-RU" sz="2900" dirty="0" smtClean="0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9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- ударение фиксированное: </a:t>
            </a:r>
            <a:endParaRPr lang="ru-RU" sz="2900" dirty="0" smtClean="0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fr-FR" sz="29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Je </a:t>
            </a:r>
            <a:r>
              <a:rPr lang="fr-FR" sz="29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vais – je ne vais’ pas ; je ne vais pas’vite </a:t>
            </a:r>
            <a:endParaRPr lang="ru-RU" sz="2900" dirty="0" smtClean="0">
              <a:ea typeface="Times New Roman" pitchFamily="18" charset="0"/>
              <a:cs typeface="Arial" pitchFamily="34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ru-RU" sz="2900" dirty="0" smtClean="0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29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более </a:t>
            </a:r>
            <a:r>
              <a:rPr lang="ru-RU" sz="29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ярко выражена синтаксическая </a:t>
            </a:r>
            <a:r>
              <a:rPr lang="ru-RU" sz="29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функция: </a:t>
            </a: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fr-FR" sz="29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Le </a:t>
            </a:r>
            <a:r>
              <a:rPr lang="fr-FR" sz="29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docteur a trouvé cet enfant malade – </a:t>
            </a:r>
            <a:r>
              <a:rPr lang="ru-RU" sz="29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Доктор</a:t>
            </a:r>
            <a:r>
              <a:rPr lang="fr-FR" sz="29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 </a:t>
            </a:r>
            <a:r>
              <a:rPr lang="ru-RU" sz="29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нашел</a:t>
            </a:r>
            <a:r>
              <a:rPr lang="fr-FR" sz="29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 </a:t>
            </a:r>
            <a:r>
              <a:rPr lang="ru-RU" sz="29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этого</a:t>
            </a:r>
            <a:r>
              <a:rPr lang="fr-FR" sz="29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 </a:t>
            </a:r>
            <a:r>
              <a:rPr lang="ru-RU" sz="29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больного</a:t>
            </a:r>
            <a:r>
              <a:rPr lang="fr-FR" sz="29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 </a:t>
            </a:r>
            <a:r>
              <a:rPr lang="ru-RU" sz="29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ребенка</a:t>
            </a:r>
            <a:endParaRPr lang="ru-RU" sz="2900" dirty="0" smtClean="0">
              <a:ea typeface="Times New Roman" pitchFamily="18" charset="0"/>
              <a:cs typeface="Arial" pitchFamily="34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fr-FR" sz="29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Le docteur a trouvé </a:t>
            </a:r>
            <a:r>
              <a:rPr lang="fr-FR" sz="29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cet enfant |malade</a:t>
            </a:r>
            <a:r>
              <a:rPr lang="fr-FR" sz="29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 – </a:t>
            </a:r>
            <a:r>
              <a:rPr lang="ru-RU" sz="29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Доктор</a:t>
            </a:r>
            <a:r>
              <a:rPr lang="fr-FR" sz="29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 </a:t>
            </a:r>
            <a:r>
              <a:rPr lang="ru-RU" sz="29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нашел</a:t>
            </a:r>
            <a:r>
              <a:rPr lang="fr-FR" sz="29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 </a:t>
            </a:r>
            <a:r>
              <a:rPr lang="ru-RU" sz="29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этого</a:t>
            </a:r>
            <a:r>
              <a:rPr lang="fr-FR" sz="29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 </a:t>
            </a:r>
            <a:r>
              <a:rPr lang="ru-RU" sz="29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ребенка</a:t>
            </a:r>
            <a:r>
              <a:rPr lang="fr-FR" sz="29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 </a:t>
            </a:r>
            <a:r>
              <a:rPr lang="ru-RU" sz="29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больным</a:t>
            </a:r>
            <a:r>
              <a:rPr lang="fr-FR" sz="29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.</a:t>
            </a:r>
            <a:endParaRPr lang="ru-RU" sz="2900" dirty="0" smtClean="0">
              <a:ea typeface="Times New Roman" pitchFamily="18" charset="0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pPr lvl="0" algn="ctr">
              <a:buNone/>
            </a:pPr>
            <a:r>
              <a:rPr lang="ru-RU" sz="2900" b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Русский </a:t>
            </a:r>
            <a:r>
              <a:rPr lang="ru-RU" sz="2900" b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язык</a:t>
            </a:r>
          </a:p>
          <a:p>
            <a:pPr lvl="0">
              <a:buNone/>
            </a:pPr>
            <a:endParaRPr lang="ru-RU" sz="2900" dirty="0" smtClean="0">
              <a:solidFill>
                <a:srgbClr val="000000"/>
              </a:solidFill>
              <a:ea typeface="Times New Roman" pitchFamily="18" charset="0"/>
              <a:cs typeface="Arial" pitchFamily="34" charset="0"/>
            </a:endParaRPr>
          </a:p>
          <a:p>
            <a:pPr lvl="0">
              <a:buNone/>
            </a:pPr>
            <a:r>
              <a:rPr lang="ru-RU" sz="29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- ударение разноместное: </a:t>
            </a:r>
          </a:p>
          <a:p>
            <a:pPr lvl="0">
              <a:buNone/>
            </a:pPr>
            <a:r>
              <a:rPr lang="ru-RU" sz="29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Я </a:t>
            </a:r>
            <a:r>
              <a:rPr lang="ru-RU" sz="2900" i="1" dirty="0" err="1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идý</a:t>
            </a:r>
            <a:r>
              <a:rPr lang="ru-RU" sz="29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— </a:t>
            </a:r>
            <a:r>
              <a:rPr lang="ru-RU" sz="2900" i="1" dirty="0" err="1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я</a:t>
            </a:r>
            <a:r>
              <a:rPr lang="ru-RU" sz="29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ru-RU" sz="2900" i="1" dirty="0" err="1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идý</a:t>
            </a:r>
            <a:r>
              <a:rPr lang="ru-RU" sz="29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ru-RU" sz="2900" i="1" dirty="0" err="1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бы’стро</a:t>
            </a:r>
            <a:endParaRPr lang="ru-RU" sz="2900" dirty="0" smtClean="0">
              <a:ea typeface="Times New Roman" pitchFamily="18" charset="0"/>
              <a:cs typeface="Arial" pitchFamily="34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ru-RU" sz="2900" dirty="0" smtClean="0"/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900" dirty="0" smtClean="0"/>
              <a:t>- </a:t>
            </a:r>
            <a:r>
              <a:rPr lang="ru-RU" sz="29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играет </a:t>
            </a:r>
            <a:r>
              <a:rPr lang="ru-RU" sz="29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важную смыслоразличительную </a:t>
            </a:r>
            <a:r>
              <a:rPr lang="ru-RU" sz="29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роль:</a:t>
            </a:r>
            <a:endParaRPr lang="ru-RU" sz="2900" dirty="0" smtClean="0">
              <a:ea typeface="Times New Roman" pitchFamily="18" charset="0"/>
              <a:cs typeface="Arial" pitchFamily="34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900" i="1" dirty="0" err="1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зάмок </a:t>
            </a:r>
            <a:r>
              <a:rPr lang="ru-RU" sz="29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– </a:t>
            </a:r>
            <a:r>
              <a:rPr lang="ru-RU" sz="2900" i="1" dirty="0" err="1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замόк, мýка</a:t>
            </a:r>
            <a:r>
              <a:rPr lang="ru-RU" sz="2900" i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– </a:t>
            </a:r>
            <a:r>
              <a:rPr lang="ru-RU" sz="2900" i="1" dirty="0" err="1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мукά</a:t>
            </a:r>
            <a:endParaRPr lang="ru-RU" sz="2900" dirty="0" smtClean="0">
              <a:ea typeface="Times New Roman" pitchFamily="18" charset="0"/>
              <a:cs typeface="Arial" pitchFamily="34" charset="0"/>
            </a:endParaRPr>
          </a:p>
          <a:p>
            <a:pPr>
              <a:buNone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1608749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531932"/>
            <a:ext cx="82444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971600" y="175556"/>
            <a:ext cx="7920880" cy="4308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 smtClean="0">
                <a:ea typeface="Calibri" pitchFamily="34" charset="0"/>
                <a:cs typeface="Times New Roman" pitchFamily="18" charset="0"/>
              </a:rPr>
              <a:t>Лексика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Французские заимствования можно разделить на несколько тематических групп: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• </a:t>
            </a:r>
            <a:r>
              <a:rPr kumimoji="0" lang="ru-RU" sz="20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лексика, связанная с повседневной жизнью людей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: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- </a:t>
            </a:r>
            <a:r>
              <a:rPr kumimoji="0" lang="ru-RU" sz="2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названия предметов одежды</a:t>
            </a:r>
            <a:r>
              <a:rPr kumimoji="0" lang="ru-RU" sz="20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: </a:t>
            </a:r>
            <a:r>
              <a:rPr kumimoji="0" lang="ru-RU" sz="2000" b="0" i="1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костюм, 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корсет, жакет, жилет, пальто, манто, блуза, фрак, браслет, вуаль, жабо</a:t>
            </a:r>
            <a:r>
              <a:rPr lang="ru-RU" sz="2000" dirty="0" smtClean="0">
                <a:ea typeface="Calibri" pitchFamily="34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- </a:t>
            </a:r>
            <a:r>
              <a:rPr kumimoji="0" lang="ru-RU" sz="2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названия предметов мебели</a:t>
            </a:r>
            <a:r>
              <a:rPr kumimoji="0" lang="ru-RU" sz="20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: 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комод, буфет, салон, трюмо, люстра, абажур, портьера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- </a:t>
            </a:r>
            <a:r>
              <a:rPr kumimoji="0" lang="ru-RU" sz="2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названия блюд: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бульон, котлета, крем, рагу, десерт, мармелад, бланманже</a:t>
            </a:r>
            <a:r>
              <a:rPr lang="ru-RU" sz="2000" dirty="0" smtClean="0">
                <a:ea typeface="Calibri" pitchFamily="34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• </a:t>
            </a:r>
            <a:r>
              <a:rPr kumimoji="0" lang="ru-RU" sz="20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слова из области архитектуры и строительного дела: 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платформа, витраж, павильон, этаж, плафон, фронтон, бетон, фасад, модерн, терраса, антресоль, консоль, тротуар, траншея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и др.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613247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971600" y="842446"/>
            <a:ext cx="7920880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•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слова из области искусства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: 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бельэтаж, партер, пьеса, актер, суфлер, режиссер, антракт, фойе, сюжет, амплуа, рампа, репертуар, фарс, балет, жанр, роль, эстрада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•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названия технических приспособлений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: 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инжектор, педаль, помпа, кассета, реле,</a:t>
            </a:r>
            <a:r>
              <a:rPr kumimoji="0" lang="ru-RU" sz="20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культиватор, фильтр, скафандр, рефрижератор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;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транспортных средств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: 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автомобиль, планер, кабриолет, фуникулер, велосипед, дирижабль, локомотив.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•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военные термины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: 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авангард, капитан, сержант, артиллерия, марш, манеж, кавалерия, редут, атака, батальон, салют, генерал, блиндаж, рекрут, сапер, корнет, корпус, эскадра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и др.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469831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899592" y="360746"/>
            <a:ext cx="7992888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Ассимиляция заимствований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Фонетическая ассимиляция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– изменение и подчинение звукового строя закономерностям звукового строя заимствующего языка.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2400" dirty="0" smtClean="0">
                <a:ea typeface="Calibri" pitchFamily="34" charset="0"/>
                <a:cs typeface="Times New Roman" pitchFamily="18" charset="0"/>
              </a:rPr>
              <a:t>- з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амена непривычных иноязычных звуков близкими по качеству звуков заимствующего языка: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comfort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décadence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– комфорт, декаданс; </a:t>
            </a: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chauffeur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– шофер, </a:t>
            </a:r>
            <a:r>
              <a:rPr kumimoji="0" lang="en-US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docteur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– доктор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;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- изменение нерусских окончаний слов, форм род</a:t>
            </a:r>
            <a:r>
              <a:rPr lang="ru-RU" sz="2400" dirty="0" smtClean="0">
                <a:ea typeface="Calibri" pitchFamily="34" charset="0"/>
                <a:cs typeface="Times New Roman" pitchFamily="18" charset="0"/>
              </a:rPr>
              <a:t>а: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le programme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– программа, ж.р., </a:t>
            </a:r>
            <a:r>
              <a:rPr kumimoji="0" lang="fr-FR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le groupe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– группа, ж.р., </a:t>
            </a:r>
            <a:r>
              <a:rPr kumimoji="0" lang="fr-FR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la visite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– визит, м.р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.;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24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смена ударения: </a:t>
            </a:r>
            <a:r>
              <a:rPr kumimoji="0" lang="fr-FR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r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volition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fr-FR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f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–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револʹюция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420404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971600" y="968749"/>
            <a:ext cx="792088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Грамматическая ассимиляция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–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приспособление заимствованного слова к</a:t>
            </a:r>
            <a:r>
              <a:rPr lang="ru-RU" sz="2400" dirty="0" smtClean="0"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грамматической системе другого языка.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изменения грамматических элементов слова (падежные окончания существительных и прилагательных,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личные окончания глаголов):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вариа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ция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(фр.</a:t>
            </a: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varia</a:t>
            </a: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tion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), дирижир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овать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(фр.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dirig</a:t>
            </a: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er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), трупп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а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(фр. </a:t>
            </a: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troup</a:t>
            </a: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e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)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и т.д.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938626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971600" y="581415"/>
            <a:ext cx="792088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Семантическая адаптация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–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процесс изменения первоначального значения слова при его переходе в другой язык.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ea typeface="Calibri" pitchFamily="34" charset="0"/>
                <a:cs typeface="Times New Roman" pitchFamily="18" charset="0"/>
              </a:rPr>
              <a:t>С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емантическое значение может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сохраняться: </a:t>
            </a:r>
            <a:r>
              <a:rPr lang="fr-FR" sz="2400" i="1" dirty="0" smtClean="0">
                <a:ea typeface="Calibri" pitchFamily="34" charset="0"/>
                <a:cs typeface="Times New Roman" pitchFamily="18" charset="0"/>
              </a:rPr>
              <a:t>progr</a:t>
            </a:r>
            <a:r>
              <a:rPr lang="ru-RU" sz="2400" i="1" dirty="0" err="1" smtClean="0">
                <a:ea typeface="Calibri" pitchFamily="34" charset="0"/>
                <a:cs typeface="Times New Roman" pitchFamily="18" charset="0"/>
              </a:rPr>
              <a:t>è</a:t>
            </a:r>
            <a:r>
              <a:rPr lang="fr-FR" sz="2400" i="1" dirty="0" smtClean="0">
                <a:ea typeface="Calibri" pitchFamily="34" charset="0"/>
                <a:cs typeface="Times New Roman" pitchFamily="18" charset="0"/>
              </a:rPr>
              <a:t>s</a:t>
            </a:r>
            <a:r>
              <a:rPr lang="ru-RU" sz="2400" i="1" dirty="0" smtClean="0">
                <a:ea typeface="Calibri" pitchFamily="34" charset="0"/>
                <a:cs typeface="Times New Roman" pitchFamily="18" charset="0"/>
              </a:rPr>
              <a:t> – </a:t>
            </a:r>
            <a:r>
              <a:rPr lang="ru-RU" sz="2400" i="1" dirty="0" smtClean="0">
                <a:ea typeface="Calibri" pitchFamily="34" charset="0"/>
                <a:cs typeface="Times New Roman" pitchFamily="18" charset="0"/>
              </a:rPr>
              <a:t>прогресс;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24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более или менее меняться: </a:t>
            </a:r>
            <a:r>
              <a:rPr kumimoji="0" lang="fr-FR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dispute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(фр. ссора) – диспут, дебаты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.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значительно меняться: </a:t>
            </a: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vinaigrette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(разновидность соуса на основе уксуса) в русском языке обозначает разновидность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салата их вареных овощей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513802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971600" y="217719"/>
            <a:ext cx="792088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«Приметы» французских заимствований в русском языке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1. Начальное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может свидетельствовать о нерусском происхождении слова: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абажур, анкета, авангард, аккорд, анфилада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и др.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2. Наличие в слове буквы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ф</a:t>
            </a:r>
            <a:r>
              <a:rPr lang="ru-RU" sz="2400" dirty="0" smtClean="0">
                <a:ea typeface="Calibri" pitchFamily="34" charset="0"/>
                <a:cs typeface="Times New Roman" pitchFamily="18" charset="0"/>
              </a:rPr>
              <a:t>: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фабрика, фавор, фактор, фарс, фасад, феномен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и др.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3. Соседство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двух и более гласных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 корнях слов: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поэт, дуэль, какао, сеанс, сюита, марионетка, оазис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и др.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4. Буква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э</a:t>
            </a:r>
            <a:r>
              <a:rPr lang="ru-RU" sz="2400" dirty="0" smtClean="0">
                <a:ea typeface="Calibri" pitchFamily="34" charset="0"/>
                <a:cs typeface="Times New Roman" pitchFamily="18" charset="0"/>
              </a:rPr>
              <a:t>: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поэт, этаж, пленэр, экран, эскадрон, мэрия, эскиз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и др.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5. Сочетание </a:t>
            </a:r>
            <a:r>
              <a:rPr kumimoji="0" lang="ru-RU" sz="2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уа, </a:t>
            </a:r>
            <a:r>
              <a:rPr kumimoji="0" lang="ru-RU" sz="24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уэ</a:t>
            </a:r>
            <a:r>
              <a:rPr kumimoji="0" lang="ru-RU" sz="2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24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оа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: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репертуар, тротуар, аксессуар, ситуация, дуэль, вуаль, боа.</a:t>
            </a:r>
            <a:endParaRPr kumimoji="0" lang="ru-RU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622206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899592" y="859815"/>
            <a:ext cx="7992888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6. Сочетания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кю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пю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бю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вю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кю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мю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и др. :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пюре, купюра, бюро, бюрократ, бюст, дебют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и др.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7.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Двойные согласные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 корне слова: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аксессуары, кассета, импрессионизм, тоннель, попурри, аттракцион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8.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Несклоняемость существительных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: </a:t>
            </a:r>
            <a:r>
              <a:rPr kumimoji="0" lang="ru-RU" sz="2400" b="0" i="1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кафе, жюри, депо, плиссе, манто, сабо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9. Сочетания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ам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ан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перед согласными: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амплуа, пансион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10. Суффиксы существительных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-</a:t>
            </a:r>
            <a:r>
              <a:rPr lang="ru-RU" sz="2400" b="1" dirty="0" smtClean="0">
                <a:ea typeface="Calibri" pitchFamily="34" charset="0"/>
                <a:cs typeface="Times New Roman" pitchFamily="18" charset="0"/>
              </a:rPr>
              <a:t>ё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р, -аж, -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анс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: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шофер, тираж, нюанс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113750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1635646"/>
            <a:ext cx="7772400" cy="1102519"/>
          </a:xfrm>
        </p:spPr>
        <p:txBody>
          <a:bodyPr/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СПАСИБО ЗА ВНИМАНИЕ!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3147814"/>
            <a:ext cx="7776864" cy="1745329"/>
          </a:xfrm>
        </p:spPr>
        <p:txBody>
          <a:bodyPr>
            <a:normAutofit lnSpcReduction="10000"/>
          </a:bodyPr>
          <a:lstStyle/>
          <a:p>
            <a:pPr algn="l">
              <a:spcBef>
                <a:spcPts val="0"/>
              </a:spcBef>
            </a:pPr>
            <a:endParaRPr lang="ru-RU" sz="22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r">
              <a:spcBef>
                <a:spcPts val="0"/>
              </a:spcBef>
            </a:pPr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Автор презентации: </a:t>
            </a:r>
          </a:p>
          <a:p>
            <a:pPr algn="r">
              <a:spcBef>
                <a:spcPts val="0"/>
              </a:spcBef>
            </a:pP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</a:rPr>
              <a:t>кандидат филологических наук, </a:t>
            </a:r>
          </a:p>
          <a:p>
            <a:pPr algn="r">
              <a:spcBef>
                <a:spcPts val="0"/>
              </a:spcBef>
            </a:pP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</a:rPr>
              <a:t>доцент кафедры </a:t>
            </a: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</a:rPr>
              <a:t>немецкого и французского языков</a:t>
            </a:r>
            <a:endParaRPr lang="ru-RU" sz="18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r">
              <a:spcBef>
                <a:spcPts val="0"/>
              </a:spcBef>
            </a:pP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</a:rPr>
              <a:t>ФГБОУ ВО «ЛГПУ имени П.П. Семенова-Тян-Шанского»</a:t>
            </a:r>
          </a:p>
          <a:p>
            <a:pPr algn="r">
              <a:spcBef>
                <a:spcPts val="0"/>
              </a:spcBef>
            </a:pPr>
            <a:r>
              <a:rPr lang="ru-RU" sz="1800" b="1" smtClean="0">
                <a:solidFill>
                  <a:schemeClr val="accent1">
                    <a:lumMod val="50000"/>
                  </a:schemeClr>
                </a:solidFill>
              </a:rPr>
              <a:t>ДОРМИДОНТОВА ОЛЬГА АЛЕКСЕЕВНА</a:t>
            </a:r>
            <a:endParaRPr lang="ru-RU" sz="18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l">
              <a:spcBef>
                <a:spcPts val="0"/>
              </a:spcBef>
            </a:pPr>
            <a:endParaRPr lang="ru-RU" sz="18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8062028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3364</TotalTime>
  <Words>1352</Words>
  <Application>Microsoft Office PowerPoint</Application>
  <PresentationFormat>Экран (16:9)</PresentationFormat>
  <Paragraphs>112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 Ударение 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СПАСИБО ЗА ВНИМАНИЕ!</vt:lpstr>
    </vt:vector>
  </TitlesOfParts>
  <Company>ФГБОУ ВПО ЛГПУ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Ольга Дормидонтова</cp:lastModifiedBy>
  <cp:revision>287</cp:revision>
  <dcterms:created xsi:type="dcterms:W3CDTF">2019-08-27T07:13:11Z</dcterms:created>
  <dcterms:modified xsi:type="dcterms:W3CDTF">2025-09-20T09:29:22Z</dcterms:modified>
</cp:coreProperties>
</file>